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60" r:id="rId4"/>
    <p:sldId id="257" r:id="rId5"/>
    <p:sldId id="261" r:id="rId6"/>
    <p:sldId id="266" r:id="rId7"/>
    <p:sldId id="263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93C12-1359-4945-B2A1-15BA6DC54443}" v="3" dt="2022-05-13T02:49:25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9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3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4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8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5/12/22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12">
            <a:extLst>
              <a:ext uri="{FF2B5EF4-FFF2-40B4-BE49-F238E27FC236}">
                <a16:creationId xmlns:a16="http://schemas.microsoft.com/office/drawing/2014/main" id="{32BCBDFC-4ADF-4297-B113-3B3F524F2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14">
            <a:extLst>
              <a:ext uri="{FF2B5EF4-FFF2-40B4-BE49-F238E27FC236}">
                <a16:creationId xmlns:a16="http://schemas.microsoft.com/office/drawing/2014/main" id="{CD1FC1EF-ABB9-4B80-9582-E47C76BD0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88ED32-3423-429F-96E6-C5BF1A957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C788C1-07E3-4AC3-B8E7-37A0856A0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tock exchange numbers">
            <a:extLst>
              <a:ext uri="{FF2B5EF4-FFF2-40B4-BE49-F238E27FC236}">
                <a16:creationId xmlns:a16="http://schemas.microsoft.com/office/drawing/2014/main" id="{18176394-FB88-DAAD-2EA6-0B05F9B09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6966" r="-1" b="8751"/>
          <a:stretch/>
        </p:blipFill>
        <p:spPr>
          <a:xfrm>
            <a:off x="1303589" y="965411"/>
            <a:ext cx="9144000" cy="4926513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BBB1F149-105F-4CE9-A59E-12133DCF5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664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C0955-E50B-283B-E442-1319BB383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845" y="1042469"/>
            <a:ext cx="8094687" cy="1113019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odoni MT Black" panose="02070A03080606020203" pitchFamily="18" charset="0"/>
                <a:cs typeface="Courier New" panose="02070309020205020404" pitchFamily="49" charset="0"/>
              </a:rPr>
              <a:t>STOCK CRYPTO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E462E-F010-DE23-ABEC-AF40A037B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589" y="266515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Receive Moving Averages on 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Top Wall Street Indexes &amp; Crypto 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  <a:cs typeface="Courier New" panose="02070309020205020404" pitchFamily="49" charset="0"/>
              </a:rPr>
              <a:t>Via Daily Email and Text </a:t>
            </a:r>
          </a:p>
        </p:txBody>
      </p:sp>
    </p:spTree>
    <p:extLst>
      <p:ext uri="{BB962C8B-B14F-4D97-AF65-F5344CB8AC3E}">
        <p14:creationId xmlns:p14="http://schemas.microsoft.com/office/powerpoint/2010/main" val="7476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13EEA2-27E7-A7C3-EF5B-D14BF12BB423}"/>
              </a:ext>
            </a:extLst>
          </p:cNvPr>
          <p:cNvSpPr/>
          <p:nvPr/>
        </p:nvSpPr>
        <p:spPr>
          <a:xfrm>
            <a:off x="494676" y="468442"/>
            <a:ext cx="11202647" cy="5921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EC269-77C9-AFFE-02D2-83127655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216" y="1547895"/>
            <a:ext cx="4132163" cy="682052"/>
          </a:xfrm>
        </p:spPr>
        <p:txBody>
          <a:bodyPr>
            <a:normAutofit fontScale="90000"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br>
              <a:rPr kumimoji="0" lang="en-US" altLang="en-US" sz="27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b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onaco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DDEAC-D113-36EF-E6FD-003363E42141}"/>
              </a:ext>
            </a:extLst>
          </p:cNvPr>
          <p:cNvSpPr txBox="1"/>
          <p:nvPr/>
        </p:nvSpPr>
        <p:spPr>
          <a:xfrm>
            <a:off x="3627120" y="1429674"/>
            <a:ext cx="404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Bodoni MT Black" panose="02070A03080606020203" pitchFamily="18" charset="0"/>
              </a:rPr>
              <a:t>End Product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BCAE1-DB7D-CC14-1C35-396DBA1C8DCE}"/>
              </a:ext>
            </a:extLst>
          </p:cNvPr>
          <p:cNvSpPr txBox="1"/>
          <p:nvPr/>
        </p:nvSpPr>
        <p:spPr>
          <a:xfrm>
            <a:off x="1897380" y="2132670"/>
            <a:ext cx="92278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1D1C1D"/>
                </a:solidFill>
                <a:latin typeface="Bodoni MT" panose="02070603080606020203" pitchFamily="18" charset="0"/>
              </a:rPr>
              <a:t>	</a:t>
            </a:r>
            <a:r>
              <a:rPr lang="en-US" altLang="en-US" b="1" dirty="0">
                <a:solidFill>
                  <a:srgbClr val="1D1C1D"/>
                </a:solidFill>
                <a:latin typeface="Bodoni MT" panose="02070603080606020203" pitchFamily="18" charset="0"/>
              </a:rPr>
              <a:t>Goal</a:t>
            </a:r>
            <a:r>
              <a:rPr lang="en-US" altLang="en-US" b="1" dirty="0">
                <a:latin typeface="Bodoni MT" panose="02070603080606020203" pitchFamily="18" charset="0"/>
              </a:rPr>
              <a:t>: 	Create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EMAIL/TEXT Bot to </a:t>
            </a:r>
          </a:p>
          <a:p>
            <a:r>
              <a:rPr lang="en-US" sz="1800" b="1" dirty="0">
                <a:latin typeface="Bodoni MT" panose="02070603080606020203" pitchFamily="18" charset="0"/>
                <a:cs typeface="Courier New" panose="02070309020205020404" pitchFamily="49" charset="0"/>
              </a:rPr>
              <a:t>		Receive Moving Averages on Top Wall Street Indexes &amp; Crypto </a:t>
            </a:r>
          </a:p>
          <a:p>
            <a:r>
              <a:rPr lang="en-US" sz="1800" b="1" dirty="0">
                <a:latin typeface="Bodoni MT" panose="02070603080606020203" pitchFamily="18" charset="0"/>
                <a:cs typeface="Courier New" panose="02070309020205020404" pitchFamily="49" charset="0"/>
              </a:rPr>
              <a:t>		by sending Daily Email and Text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Bodoni MT" panose="02070603080606020203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latin typeface="Bodoni MT" panose="02070603080606020203" pitchFamily="18" charset="0"/>
              </a:rPr>
              <a:t>	Visual: 	Email Graphs of Three line graphs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Bodoni MT" panose="02070603080606020203" pitchFamily="18" charset="0"/>
              </a:rPr>
              <a:t>		</a:t>
            </a:r>
            <a:r>
              <a:rPr lang="en-US" altLang="en-US" sz="1800" b="1" dirty="0">
                <a:latin typeface="Bodoni MT" panose="02070603080606020203" pitchFamily="18" charset="0"/>
              </a:rPr>
              <a:t>Representing S &amp; P 500, </a:t>
            </a:r>
            <a:r>
              <a:rPr lang="en-US" altLang="en-US" b="1" dirty="0">
                <a:latin typeface="Bodoni MT" panose="02070603080606020203" pitchFamily="18" charset="0"/>
              </a:rPr>
              <a:t>NASDAQ, BTC and ETH</a:t>
            </a:r>
            <a:endParaRPr lang="en-US" altLang="en-US" sz="1800" b="1" dirty="0">
              <a:latin typeface="Bodoni MT" panose="02070603080606020203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latin typeface="Bodoni MT" panose="02070603080606020203" pitchFamily="18" charset="0"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Bodoni MT" panose="02070603080606020203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latin typeface="Bodoni MT" panose="02070603080606020203" pitchFamily="18" charset="0"/>
              </a:rPr>
              <a:t>	How: 	Create a 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able of current prices and changes from last update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		Recommendation about trajectories </a:t>
            </a:r>
          </a:p>
          <a:p>
            <a:pPr marL="2571750" lvl="5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SMA/LMA display over graph </a:t>
            </a:r>
          </a:p>
          <a:p>
            <a:pPr marL="2571750" lvl="5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Graphs for other tickers maybe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		Graph of past N days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odoni MT" panose="02070603080606020203" pitchFamily="18" charset="0"/>
              </a:rPr>
              <a:t>		Graph of trajectory (Lin Reg etc)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Bodoni MT" panose="02070603080606020203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Monac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C83ED-C906-2FC9-4AD8-A5FA8E18C1FB}"/>
              </a:ext>
            </a:extLst>
          </p:cNvPr>
          <p:cNvSpPr txBox="1"/>
          <p:nvPr/>
        </p:nvSpPr>
        <p:spPr>
          <a:xfrm>
            <a:off x="7208520" y="755012"/>
            <a:ext cx="385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STOCK CRYPTO BOT</a:t>
            </a:r>
          </a:p>
        </p:txBody>
      </p:sp>
    </p:spTree>
    <p:extLst>
      <p:ext uri="{BB962C8B-B14F-4D97-AF65-F5344CB8AC3E}">
        <p14:creationId xmlns:p14="http://schemas.microsoft.com/office/powerpoint/2010/main" val="367465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DE9069-A2EC-DCDD-0AC2-AF7ABD0CCB8D}"/>
              </a:ext>
            </a:extLst>
          </p:cNvPr>
          <p:cNvSpPr/>
          <p:nvPr/>
        </p:nvSpPr>
        <p:spPr>
          <a:xfrm>
            <a:off x="452766" y="328284"/>
            <a:ext cx="11286467" cy="6010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latin typeface="Bodoni MT Black" panose="02070A030806060202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E5A22-CAB0-36D1-8A2F-65BE06E0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020" y="1107757"/>
            <a:ext cx="6537960" cy="8124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EACH MEMBER of GROUP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085A3-E880-2542-4449-B1F02863F77E}"/>
              </a:ext>
            </a:extLst>
          </p:cNvPr>
          <p:cNvSpPr txBox="1"/>
          <p:nvPr/>
        </p:nvSpPr>
        <p:spPr>
          <a:xfrm>
            <a:off x="7673340" y="450204"/>
            <a:ext cx="3992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odoni MT Black" panose="02070A03080606020203" pitchFamily="18" charset="0"/>
              </a:rPr>
              <a:t>STOCK CRYPTO BOT </a:t>
            </a:r>
            <a:endParaRPr lang="en-US" sz="24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BF4F3B-DCC2-413A-68F3-D5BF02835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28" t="37212" r="1780" b="45285"/>
          <a:stretch/>
        </p:blipFill>
        <p:spPr bwMode="auto">
          <a:xfrm>
            <a:off x="1655710" y="2236678"/>
            <a:ext cx="2145983" cy="117348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A403AE-F7B1-DE55-4C04-0A2CB604C6CB}"/>
              </a:ext>
            </a:extLst>
          </p:cNvPr>
          <p:cNvSpPr txBox="1"/>
          <p:nvPr/>
        </p:nvSpPr>
        <p:spPr>
          <a:xfrm>
            <a:off x="4124527" y="2766060"/>
            <a:ext cx="1760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Black" panose="02070A03080606020203" pitchFamily="18" charset="0"/>
              </a:rPr>
              <a:t>Aaron Rodgers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FD0FA-96F4-731D-64CB-00CAA2A63CC7}"/>
              </a:ext>
            </a:extLst>
          </p:cNvPr>
          <p:cNvSpPr txBox="1"/>
          <p:nvPr/>
        </p:nvSpPr>
        <p:spPr>
          <a:xfrm>
            <a:off x="4099560" y="4646294"/>
            <a:ext cx="139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Black" panose="02070A03080606020203" pitchFamily="18" charset="0"/>
              </a:rPr>
              <a:t>Todd </a:t>
            </a:r>
          </a:p>
          <a:p>
            <a:r>
              <a:rPr lang="en-US" sz="2400" dirty="0">
                <a:latin typeface="Bodoni MT Black" panose="02070A03080606020203" pitchFamily="18" charset="0"/>
              </a:rPr>
              <a:t>Garner</a:t>
            </a:r>
          </a:p>
        </p:txBody>
      </p:sp>
      <p:pic>
        <p:nvPicPr>
          <p:cNvPr id="10" name="Picture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5A46E16-8DBA-498C-41F3-DBFBA87CC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89" t="19527" r="2465" b="63367"/>
          <a:stretch/>
        </p:blipFill>
        <p:spPr bwMode="auto">
          <a:xfrm>
            <a:off x="6644640" y="4253268"/>
            <a:ext cx="1904314" cy="1088352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C04C3-4F39-67A3-1AC3-866A7CEA5B6A}"/>
              </a:ext>
            </a:extLst>
          </p:cNvPr>
          <p:cNvSpPr txBox="1"/>
          <p:nvPr/>
        </p:nvSpPr>
        <p:spPr>
          <a:xfrm>
            <a:off x="8846820" y="4646293"/>
            <a:ext cx="222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Black" panose="02070A03080606020203" pitchFamily="18" charset="0"/>
              </a:rPr>
              <a:t>Catherine Logan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7B7DA5-4DF9-E94F-800C-486AA8B40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90" t="82194" r="4752"/>
          <a:stretch/>
        </p:blipFill>
        <p:spPr bwMode="auto">
          <a:xfrm>
            <a:off x="1655711" y="4014451"/>
            <a:ext cx="2145983" cy="1380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08D3F3-8ECC-0871-FEF7-D6E7E4554B3D}"/>
              </a:ext>
            </a:extLst>
          </p:cNvPr>
          <p:cNvSpPr txBox="1"/>
          <p:nvPr/>
        </p:nvSpPr>
        <p:spPr>
          <a:xfrm>
            <a:off x="8792794" y="2746011"/>
            <a:ext cx="2279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odoni MT Black" panose="02070A03080606020203" pitchFamily="18" charset="0"/>
              </a:rPr>
              <a:t>Jaime Villafuerte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E2DE97-56F4-B116-82E7-38CDB0171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241" t="14817" r="4407" b="49146"/>
          <a:stretch/>
        </p:blipFill>
        <p:spPr bwMode="auto">
          <a:xfrm>
            <a:off x="6709740" y="2392462"/>
            <a:ext cx="1209040" cy="1204595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1868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642F94-3061-8658-A6B6-9C3C18C45616}"/>
              </a:ext>
            </a:extLst>
          </p:cNvPr>
          <p:cNvSpPr/>
          <p:nvPr/>
        </p:nvSpPr>
        <p:spPr>
          <a:xfrm>
            <a:off x="550265" y="407482"/>
            <a:ext cx="11202647" cy="5921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1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20EF289-B720-FCF5-FD76-04ED944D6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208" y="2198591"/>
            <a:ext cx="7172794" cy="348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" rIns="0" bIns="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1D1C1D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Bodoni MT Black" panose="02070A03080606020203" pitchFamily="18" charset="0"/>
              </a:rPr>
              <a:t>There will be Four 4 Core parts to this project at its current stage (One for Each Member)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1D1C1D"/>
              </a:solidFill>
              <a:latin typeface="Bodoni MT Black" panose="02070A03080606020203" pitchFamily="18" charset="0"/>
            </a:endParaRPr>
          </a:p>
          <a:p>
            <a:pPr marL="857250" lvl="1" indent="-4000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U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Bodoni MT Black" panose="02070A03080606020203" pitchFamily="18" charset="0"/>
              </a:rPr>
              <a:t>Yahoo Finance API</a:t>
            </a:r>
          </a:p>
          <a:p>
            <a:pPr marL="857250" lvl="1" indent="-4000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UcPeriod"/>
            </a:pPr>
            <a:r>
              <a:rPr lang="en-US" altLang="en-US" sz="1600" dirty="0">
                <a:solidFill>
                  <a:srgbClr val="1D1C1D"/>
                </a:solidFill>
                <a:latin typeface="Bodoni MT Black" panose="02070A03080606020203" pitchFamily="18" charset="0"/>
              </a:rPr>
              <a:t>Panda Data Frames that use real time data to calculate the SMA/LMA of CRYPTO and STOCKs</a:t>
            </a:r>
          </a:p>
          <a:p>
            <a:pPr marL="857250" lvl="1" indent="-4000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UcPeriod"/>
            </a:pPr>
            <a:r>
              <a:rPr lang="en-US" altLang="en-US" sz="1600" dirty="0">
                <a:solidFill>
                  <a:srgbClr val="1D1C1D"/>
                </a:solidFill>
                <a:latin typeface="Bodoni MT Black" panose="02070A03080606020203" pitchFamily="18" charset="0"/>
              </a:rPr>
              <a:t>Using Python to create Booleans that calculate the percent change of Stock/Crypto value</a:t>
            </a:r>
          </a:p>
          <a:p>
            <a:pPr marL="857250" lvl="1" indent="-40005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romanUcPeriod"/>
            </a:pPr>
            <a:r>
              <a:rPr lang="en-US" altLang="en-US" sz="1600" dirty="0">
                <a:solidFill>
                  <a:srgbClr val="1D1C1D"/>
                </a:solidFill>
                <a:latin typeface="Bodoni MT Black" panose="02070A03080606020203" pitchFamily="18" charset="0"/>
              </a:rPr>
              <a:t>A SMS/Email API that forwards parts I, II and III to the user via EMAIL and Text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rgbClr val="1D1C1D"/>
              </a:solidFill>
              <a:latin typeface="Bodoni MT Black" panose="02070A030806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doni MT Black" panose="02070A030806060202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C8279-5938-475D-DA67-056B65AAB67B}"/>
              </a:ext>
            </a:extLst>
          </p:cNvPr>
          <p:cNvSpPr txBox="1"/>
          <p:nvPr/>
        </p:nvSpPr>
        <p:spPr>
          <a:xfrm>
            <a:off x="7959777" y="606065"/>
            <a:ext cx="3681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odoni MT Black" panose="02070A03080606020203" pitchFamily="18" charset="0"/>
              </a:rPr>
              <a:t>STOCK CRYPTO BOT 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8F0F2-1956-D53E-3945-6709CD326335}"/>
              </a:ext>
            </a:extLst>
          </p:cNvPr>
          <p:cNvSpPr txBox="1"/>
          <p:nvPr/>
        </p:nvSpPr>
        <p:spPr>
          <a:xfrm>
            <a:off x="3794760" y="137160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End Product Plan  </a:t>
            </a:r>
          </a:p>
        </p:txBody>
      </p:sp>
    </p:spTree>
    <p:extLst>
      <p:ext uri="{BB962C8B-B14F-4D97-AF65-F5344CB8AC3E}">
        <p14:creationId xmlns:p14="http://schemas.microsoft.com/office/powerpoint/2010/main" val="414754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C62F4-5FBA-9A2F-834A-320193DDDA1D}"/>
              </a:ext>
            </a:extLst>
          </p:cNvPr>
          <p:cNvSpPr/>
          <p:nvPr/>
        </p:nvSpPr>
        <p:spPr>
          <a:xfrm>
            <a:off x="494676" y="505418"/>
            <a:ext cx="11202647" cy="59628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C4372-E3EB-64C9-55F2-83327C221442}"/>
              </a:ext>
            </a:extLst>
          </p:cNvPr>
          <p:cNvSpPr txBox="1"/>
          <p:nvPr/>
        </p:nvSpPr>
        <p:spPr>
          <a:xfrm>
            <a:off x="7543800" y="58674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STOCK CRYPTO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B3092-ECAC-3787-ED39-20EBFA460A3F}"/>
              </a:ext>
            </a:extLst>
          </p:cNvPr>
          <p:cNvSpPr txBox="1"/>
          <p:nvPr/>
        </p:nvSpPr>
        <p:spPr>
          <a:xfrm>
            <a:off x="3429000" y="937260"/>
            <a:ext cx="429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 &amp; P 500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3C078F3-1133-8EDC-F128-C971B391E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3" t="55772" r="20109" b="7592"/>
          <a:stretch/>
        </p:blipFill>
        <p:spPr bwMode="auto">
          <a:xfrm>
            <a:off x="1986197" y="1877801"/>
            <a:ext cx="7922832" cy="3761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74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C62F4-5FBA-9A2F-834A-320193DDDA1D}"/>
              </a:ext>
            </a:extLst>
          </p:cNvPr>
          <p:cNvSpPr/>
          <p:nvPr/>
        </p:nvSpPr>
        <p:spPr>
          <a:xfrm>
            <a:off x="494676" y="415102"/>
            <a:ext cx="11202647" cy="59628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C4372-E3EB-64C9-55F2-83327C221442}"/>
              </a:ext>
            </a:extLst>
          </p:cNvPr>
          <p:cNvSpPr txBox="1"/>
          <p:nvPr/>
        </p:nvSpPr>
        <p:spPr>
          <a:xfrm>
            <a:off x="7543800" y="58674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STOCK CRYPTO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B3092-ECAC-3787-ED39-20EBFA460A3F}"/>
              </a:ext>
            </a:extLst>
          </p:cNvPr>
          <p:cNvSpPr txBox="1"/>
          <p:nvPr/>
        </p:nvSpPr>
        <p:spPr>
          <a:xfrm>
            <a:off x="3429000" y="937260"/>
            <a:ext cx="429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NASDAQ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BD12C-0A9B-2229-766E-CBBBC3E38240}"/>
              </a:ext>
            </a:extLst>
          </p:cNvPr>
          <p:cNvSpPr txBox="1"/>
          <p:nvPr/>
        </p:nvSpPr>
        <p:spPr>
          <a:xfrm>
            <a:off x="3299460" y="1828800"/>
            <a:ext cx="512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Insert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A2544-9B7B-63C3-C1B1-E2674677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9" t="26666" r="23525" b="28962"/>
          <a:stretch/>
        </p:blipFill>
        <p:spPr>
          <a:xfrm>
            <a:off x="2488366" y="1828800"/>
            <a:ext cx="6835515" cy="30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2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C62F4-5FBA-9A2F-834A-320193DDDA1D}"/>
              </a:ext>
            </a:extLst>
          </p:cNvPr>
          <p:cNvSpPr/>
          <p:nvPr/>
        </p:nvSpPr>
        <p:spPr>
          <a:xfrm>
            <a:off x="494676" y="415102"/>
            <a:ext cx="11202647" cy="59628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C4372-E3EB-64C9-55F2-83327C221442}"/>
              </a:ext>
            </a:extLst>
          </p:cNvPr>
          <p:cNvSpPr txBox="1"/>
          <p:nvPr/>
        </p:nvSpPr>
        <p:spPr>
          <a:xfrm>
            <a:off x="7543800" y="58674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STOCK CRYPTO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B3092-ECAC-3787-ED39-20EBFA460A3F}"/>
              </a:ext>
            </a:extLst>
          </p:cNvPr>
          <p:cNvSpPr txBox="1"/>
          <p:nvPr/>
        </p:nvSpPr>
        <p:spPr>
          <a:xfrm>
            <a:off x="3429000" y="937260"/>
            <a:ext cx="429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BITCOIN (BTC)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761E9-E0FD-DF2C-AAAC-8A08D989C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3" t="30965" r="23032" b="24336"/>
          <a:stretch/>
        </p:blipFill>
        <p:spPr>
          <a:xfrm>
            <a:off x="2488366" y="1985746"/>
            <a:ext cx="7082852" cy="30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5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9C62F4-5FBA-9A2F-834A-320193DDDA1D}"/>
              </a:ext>
            </a:extLst>
          </p:cNvPr>
          <p:cNvSpPr/>
          <p:nvPr/>
        </p:nvSpPr>
        <p:spPr>
          <a:xfrm>
            <a:off x="494676" y="447581"/>
            <a:ext cx="11202647" cy="59628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C4372-E3EB-64C9-55F2-83327C221442}"/>
              </a:ext>
            </a:extLst>
          </p:cNvPr>
          <p:cNvSpPr txBox="1"/>
          <p:nvPr/>
        </p:nvSpPr>
        <p:spPr>
          <a:xfrm>
            <a:off x="7543800" y="58674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STOCK CRYPTO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B3092-ECAC-3787-ED39-20EBFA460A3F}"/>
              </a:ext>
            </a:extLst>
          </p:cNvPr>
          <p:cNvSpPr txBox="1"/>
          <p:nvPr/>
        </p:nvSpPr>
        <p:spPr>
          <a:xfrm>
            <a:off x="3429000" y="937260"/>
            <a:ext cx="429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ETHERIUM (ETH)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BFCE2-AFC3-CEDE-CA2F-E5881A78E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9" t="42186" r="23402" b="12022"/>
          <a:stretch/>
        </p:blipFill>
        <p:spPr>
          <a:xfrm>
            <a:off x="2375941" y="2038662"/>
            <a:ext cx="6902970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86A6A-9310-7F33-3676-3B78D4A03402}"/>
              </a:ext>
            </a:extLst>
          </p:cNvPr>
          <p:cNvSpPr/>
          <p:nvPr/>
        </p:nvSpPr>
        <p:spPr>
          <a:xfrm>
            <a:off x="494676" y="468442"/>
            <a:ext cx="11202647" cy="59211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028CD-BA56-45E1-7B10-F80388E64931}"/>
              </a:ext>
            </a:extLst>
          </p:cNvPr>
          <p:cNvSpPr txBox="1"/>
          <p:nvPr/>
        </p:nvSpPr>
        <p:spPr>
          <a:xfrm>
            <a:off x="3146122" y="2615003"/>
            <a:ext cx="58997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  <a:latin typeface="Bodoni MT" panose="02070603080606020203" pitchFamily="18" charset="0"/>
              </a:rPr>
              <a:t>Create code so the user can select their choice of variables to be able to visualize </a:t>
            </a:r>
            <a:r>
              <a:rPr lang="en-US" sz="2400" b="1" dirty="0">
                <a:latin typeface="Bodoni MT" panose="02070603080606020203" pitchFamily="18" charset="0"/>
              </a:rPr>
              <a:t>the results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going up or down in the market. </a:t>
            </a:r>
          </a:p>
          <a:p>
            <a:pPr algn="l"/>
            <a:r>
              <a:rPr lang="en-US" sz="2400" b="1" dirty="0">
                <a:latin typeface="Bodoni MT" panose="02070603080606020203" pitchFamily="18" charset="0"/>
              </a:rPr>
              <a:t>This tool is to be utilize</a:t>
            </a:r>
            <a:r>
              <a:rPr lang="en-US" sz="2400" b="1" i="0" dirty="0">
                <a:effectLst/>
                <a:latin typeface="Bodoni MT" panose="02070603080606020203" pitchFamily="18" charset="0"/>
              </a:rPr>
              <a:t> </a:t>
            </a:r>
            <a:r>
              <a:rPr lang="en-US" sz="2400" b="1" dirty="0">
                <a:latin typeface="Bodoni MT" panose="02070603080606020203" pitchFamily="18" charset="0"/>
              </a:rPr>
              <a:t>for retail trading</a:t>
            </a:r>
            <a:endParaRPr lang="en-US" sz="2400" b="1" i="0" dirty="0">
              <a:effectLst/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61981-7279-402A-FC53-B1C54AA27BB5}"/>
              </a:ext>
            </a:extLst>
          </p:cNvPr>
          <p:cNvSpPr txBox="1"/>
          <p:nvPr/>
        </p:nvSpPr>
        <p:spPr>
          <a:xfrm>
            <a:off x="7901940" y="714494"/>
            <a:ext cx="3703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Bodoni MT Black" panose="02070A03080606020203" pitchFamily="18" charset="0"/>
              </a:rPr>
              <a:t>STOCK CRYPTO BOT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296FA-4315-8963-7339-BE982995BE71}"/>
              </a:ext>
            </a:extLst>
          </p:cNvPr>
          <p:cNvSpPr txBox="1"/>
          <p:nvPr/>
        </p:nvSpPr>
        <p:spPr>
          <a:xfrm>
            <a:off x="2887980" y="1554480"/>
            <a:ext cx="598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Bodoni MT Black" panose="02070A03080606020203" pitchFamily="18" charset="0"/>
              </a:rPr>
              <a:t>Future Plans for Project I</a:t>
            </a:r>
          </a:p>
        </p:txBody>
      </p:sp>
    </p:spTree>
    <p:extLst>
      <p:ext uri="{BB962C8B-B14F-4D97-AF65-F5344CB8AC3E}">
        <p14:creationId xmlns:p14="http://schemas.microsoft.com/office/powerpoint/2010/main" val="346100548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362441"/>
      </a:dk2>
      <a:lt2>
        <a:srgbClr val="E8E2E8"/>
      </a:lt2>
      <a:accent1>
        <a:srgbClr val="47B54A"/>
      </a:accent1>
      <a:accent2>
        <a:srgbClr val="69B13B"/>
      </a:accent2>
      <a:accent3>
        <a:srgbClr val="95A942"/>
      </a:accent3>
      <a:accent4>
        <a:srgbClr val="B1973B"/>
      </a:accent4>
      <a:accent5>
        <a:srgbClr val="C3784D"/>
      </a:accent5>
      <a:accent6>
        <a:srgbClr val="B13B41"/>
      </a:accent6>
      <a:hlink>
        <a:srgbClr val="AB7539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301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LT Pro</vt:lpstr>
      <vt:lpstr>Bahnschrift Condensed</vt:lpstr>
      <vt:lpstr>Bodoni MT</vt:lpstr>
      <vt:lpstr>Bodoni MT Black</vt:lpstr>
      <vt:lpstr>Courier New</vt:lpstr>
      <vt:lpstr>Monaco</vt:lpstr>
      <vt:lpstr>Sabon Next LT</vt:lpstr>
      <vt:lpstr>Wingdings</vt:lpstr>
      <vt:lpstr>LuminousVTI</vt:lpstr>
      <vt:lpstr>STOCK CRYPTO BOT</vt:lpstr>
      <vt:lpstr>      </vt:lpstr>
      <vt:lpstr>EACH MEMBER of GROUP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CRYPTO BOT</dc:title>
  <dc:creator>Catherine Logan</dc:creator>
  <cp:lastModifiedBy>Microsoft Office User</cp:lastModifiedBy>
  <cp:revision>2</cp:revision>
  <dcterms:created xsi:type="dcterms:W3CDTF">2022-05-11T20:30:10Z</dcterms:created>
  <dcterms:modified xsi:type="dcterms:W3CDTF">2022-05-13T03:01:08Z</dcterms:modified>
</cp:coreProperties>
</file>